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6"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BC32A5-AF5E-4D76-BBED-138B8347E470}" type="datetimeFigureOut">
              <a:rPr lang="ru-RU" smtClean="0"/>
              <a:t>01.10.2019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1267CE-2556-4F65-AB77-321EF3E0FF98}" type="slidenum">
              <a:rPr lang="ru-RU" smtClean="0"/>
              <a:t>‹#›</a:t>
            </a:fld>
            <a:endParaRPr lang="ru-RU"/>
          </a:p>
        </p:txBody>
      </p:sp>
    </p:spTree>
    <p:extLst>
      <p:ext uri="{BB962C8B-B14F-4D97-AF65-F5344CB8AC3E}">
        <p14:creationId xmlns:p14="http://schemas.microsoft.com/office/powerpoint/2010/main" val="334154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91267CE-2556-4F65-AB77-321EF3E0FF98}" type="slidenum">
              <a:rPr lang="ru-RU" smtClean="0"/>
              <a:t>4</a:t>
            </a:fld>
            <a:endParaRPr lang="ru-RU"/>
          </a:p>
        </p:txBody>
      </p:sp>
    </p:spTree>
    <p:extLst>
      <p:ext uri="{BB962C8B-B14F-4D97-AF65-F5344CB8AC3E}">
        <p14:creationId xmlns:p14="http://schemas.microsoft.com/office/powerpoint/2010/main" val="1906076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91267CE-2556-4F65-AB77-321EF3E0FF98}" type="slidenum">
              <a:rPr lang="ru-RU" smtClean="0"/>
              <a:t>5</a:t>
            </a:fld>
            <a:endParaRPr lang="ru-RU"/>
          </a:p>
        </p:txBody>
      </p:sp>
    </p:spTree>
    <p:extLst>
      <p:ext uri="{BB962C8B-B14F-4D97-AF65-F5344CB8AC3E}">
        <p14:creationId xmlns:p14="http://schemas.microsoft.com/office/powerpoint/2010/main" val="1906076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91267CE-2556-4F65-AB77-321EF3E0FF98}" type="slidenum">
              <a:rPr lang="ru-RU" smtClean="0"/>
              <a:t>6</a:t>
            </a:fld>
            <a:endParaRPr lang="ru-RU"/>
          </a:p>
        </p:txBody>
      </p:sp>
    </p:spTree>
    <p:extLst>
      <p:ext uri="{BB962C8B-B14F-4D97-AF65-F5344CB8AC3E}">
        <p14:creationId xmlns:p14="http://schemas.microsoft.com/office/powerpoint/2010/main" val="1906076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91267CE-2556-4F65-AB77-321EF3E0FF98}" type="slidenum">
              <a:rPr lang="ru-RU" smtClean="0"/>
              <a:t>7</a:t>
            </a:fld>
            <a:endParaRPr lang="ru-RU"/>
          </a:p>
        </p:txBody>
      </p:sp>
    </p:spTree>
    <p:extLst>
      <p:ext uri="{BB962C8B-B14F-4D97-AF65-F5344CB8AC3E}">
        <p14:creationId xmlns:p14="http://schemas.microsoft.com/office/powerpoint/2010/main" val="1906076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91267CE-2556-4F65-AB77-321EF3E0FF98}" type="slidenum">
              <a:rPr lang="ru-RU" smtClean="0"/>
              <a:t>8</a:t>
            </a:fld>
            <a:endParaRPr lang="ru-RU"/>
          </a:p>
        </p:txBody>
      </p:sp>
    </p:spTree>
    <p:extLst>
      <p:ext uri="{BB962C8B-B14F-4D97-AF65-F5344CB8AC3E}">
        <p14:creationId xmlns:p14="http://schemas.microsoft.com/office/powerpoint/2010/main" val="1906076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46BBB0A-943E-4046-98E8-65C9A7F7F317}" type="datetimeFigureOut">
              <a:rPr lang="ru-RU" smtClean="0"/>
              <a:t>01.10.2019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81D181-9A46-41E2-856A-80515CE93053}" type="slidenum">
              <a:rPr lang="ru-RU" smtClean="0"/>
              <a:t>‹#›</a:t>
            </a:fld>
            <a:endParaRPr lang="ru-RU"/>
          </a:p>
        </p:txBody>
      </p:sp>
    </p:spTree>
    <p:extLst>
      <p:ext uri="{BB962C8B-B14F-4D97-AF65-F5344CB8AC3E}">
        <p14:creationId xmlns:p14="http://schemas.microsoft.com/office/powerpoint/2010/main" val="4103184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46BBB0A-943E-4046-98E8-65C9A7F7F317}" type="datetimeFigureOut">
              <a:rPr lang="ru-RU" smtClean="0"/>
              <a:t>01.10.2019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81D181-9A46-41E2-856A-80515CE93053}" type="slidenum">
              <a:rPr lang="ru-RU" smtClean="0"/>
              <a:t>‹#›</a:t>
            </a:fld>
            <a:endParaRPr lang="ru-RU"/>
          </a:p>
        </p:txBody>
      </p:sp>
    </p:spTree>
    <p:extLst>
      <p:ext uri="{BB962C8B-B14F-4D97-AF65-F5344CB8AC3E}">
        <p14:creationId xmlns:p14="http://schemas.microsoft.com/office/powerpoint/2010/main" val="3554349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46BBB0A-943E-4046-98E8-65C9A7F7F317}" type="datetimeFigureOut">
              <a:rPr lang="ru-RU" smtClean="0"/>
              <a:t>01.10.2019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81D181-9A46-41E2-856A-80515CE93053}" type="slidenum">
              <a:rPr lang="ru-RU" smtClean="0"/>
              <a:t>‹#›</a:t>
            </a:fld>
            <a:endParaRPr lang="ru-RU"/>
          </a:p>
        </p:txBody>
      </p:sp>
    </p:spTree>
    <p:extLst>
      <p:ext uri="{BB962C8B-B14F-4D97-AF65-F5344CB8AC3E}">
        <p14:creationId xmlns:p14="http://schemas.microsoft.com/office/powerpoint/2010/main" val="142678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46BBB0A-943E-4046-98E8-65C9A7F7F317}" type="datetimeFigureOut">
              <a:rPr lang="ru-RU" smtClean="0"/>
              <a:t>01.10.2019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81D181-9A46-41E2-856A-80515CE93053}" type="slidenum">
              <a:rPr lang="ru-RU" smtClean="0"/>
              <a:t>‹#›</a:t>
            </a:fld>
            <a:endParaRPr lang="ru-RU"/>
          </a:p>
        </p:txBody>
      </p:sp>
    </p:spTree>
    <p:extLst>
      <p:ext uri="{BB962C8B-B14F-4D97-AF65-F5344CB8AC3E}">
        <p14:creationId xmlns:p14="http://schemas.microsoft.com/office/powerpoint/2010/main" val="1796543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46BBB0A-943E-4046-98E8-65C9A7F7F317}" type="datetimeFigureOut">
              <a:rPr lang="ru-RU" smtClean="0"/>
              <a:t>01.10.2019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81D181-9A46-41E2-856A-80515CE93053}" type="slidenum">
              <a:rPr lang="ru-RU" smtClean="0"/>
              <a:t>‹#›</a:t>
            </a:fld>
            <a:endParaRPr lang="ru-RU"/>
          </a:p>
        </p:txBody>
      </p:sp>
    </p:spTree>
    <p:extLst>
      <p:ext uri="{BB962C8B-B14F-4D97-AF65-F5344CB8AC3E}">
        <p14:creationId xmlns:p14="http://schemas.microsoft.com/office/powerpoint/2010/main" val="79990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46BBB0A-943E-4046-98E8-65C9A7F7F317}" type="datetimeFigureOut">
              <a:rPr lang="ru-RU" smtClean="0"/>
              <a:t>01.10.2019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81D181-9A46-41E2-856A-80515CE93053}" type="slidenum">
              <a:rPr lang="ru-RU" smtClean="0"/>
              <a:t>‹#›</a:t>
            </a:fld>
            <a:endParaRPr lang="ru-RU"/>
          </a:p>
        </p:txBody>
      </p:sp>
    </p:spTree>
    <p:extLst>
      <p:ext uri="{BB962C8B-B14F-4D97-AF65-F5344CB8AC3E}">
        <p14:creationId xmlns:p14="http://schemas.microsoft.com/office/powerpoint/2010/main" val="1298769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46BBB0A-943E-4046-98E8-65C9A7F7F317}" type="datetimeFigureOut">
              <a:rPr lang="ru-RU" smtClean="0"/>
              <a:t>01.10.2019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F81D181-9A46-41E2-856A-80515CE93053}" type="slidenum">
              <a:rPr lang="ru-RU" smtClean="0"/>
              <a:t>‹#›</a:t>
            </a:fld>
            <a:endParaRPr lang="ru-RU"/>
          </a:p>
        </p:txBody>
      </p:sp>
    </p:spTree>
    <p:extLst>
      <p:ext uri="{BB962C8B-B14F-4D97-AF65-F5344CB8AC3E}">
        <p14:creationId xmlns:p14="http://schemas.microsoft.com/office/powerpoint/2010/main" val="2476392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46BBB0A-943E-4046-98E8-65C9A7F7F317}" type="datetimeFigureOut">
              <a:rPr lang="ru-RU" smtClean="0"/>
              <a:t>01.10.2019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F81D181-9A46-41E2-856A-80515CE93053}" type="slidenum">
              <a:rPr lang="ru-RU" smtClean="0"/>
              <a:t>‹#›</a:t>
            </a:fld>
            <a:endParaRPr lang="ru-RU"/>
          </a:p>
        </p:txBody>
      </p:sp>
    </p:spTree>
    <p:extLst>
      <p:ext uri="{BB962C8B-B14F-4D97-AF65-F5344CB8AC3E}">
        <p14:creationId xmlns:p14="http://schemas.microsoft.com/office/powerpoint/2010/main" val="1668299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46BBB0A-943E-4046-98E8-65C9A7F7F317}" type="datetimeFigureOut">
              <a:rPr lang="ru-RU" smtClean="0"/>
              <a:t>01.10.2019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F81D181-9A46-41E2-856A-80515CE93053}" type="slidenum">
              <a:rPr lang="ru-RU" smtClean="0"/>
              <a:t>‹#›</a:t>
            </a:fld>
            <a:endParaRPr lang="ru-RU"/>
          </a:p>
        </p:txBody>
      </p:sp>
    </p:spTree>
    <p:extLst>
      <p:ext uri="{BB962C8B-B14F-4D97-AF65-F5344CB8AC3E}">
        <p14:creationId xmlns:p14="http://schemas.microsoft.com/office/powerpoint/2010/main" val="2723753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46BBB0A-943E-4046-98E8-65C9A7F7F317}" type="datetimeFigureOut">
              <a:rPr lang="ru-RU" smtClean="0"/>
              <a:t>01.10.2019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81D181-9A46-41E2-856A-80515CE93053}" type="slidenum">
              <a:rPr lang="ru-RU" smtClean="0"/>
              <a:t>‹#›</a:t>
            </a:fld>
            <a:endParaRPr lang="ru-RU"/>
          </a:p>
        </p:txBody>
      </p:sp>
    </p:spTree>
    <p:extLst>
      <p:ext uri="{BB962C8B-B14F-4D97-AF65-F5344CB8AC3E}">
        <p14:creationId xmlns:p14="http://schemas.microsoft.com/office/powerpoint/2010/main" val="914991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46BBB0A-943E-4046-98E8-65C9A7F7F317}" type="datetimeFigureOut">
              <a:rPr lang="ru-RU" smtClean="0"/>
              <a:t>01.10.2019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81D181-9A46-41E2-856A-80515CE93053}" type="slidenum">
              <a:rPr lang="ru-RU" smtClean="0"/>
              <a:t>‹#›</a:t>
            </a:fld>
            <a:endParaRPr lang="ru-RU"/>
          </a:p>
        </p:txBody>
      </p:sp>
    </p:spTree>
    <p:extLst>
      <p:ext uri="{BB962C8B-B14F-4D97-AF65-F5344CB8AC3E}">
        <p14:creationId xmlns:p14="http://schemas.microsoft.com/office/powerpoint/2010/main" val="2745688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BBB0A-943E-4046-98E8-65C9A7F7F317}" type="datetimeFigureOut">
              <a:rPr lang="ru-RU" smtClean="0"/>
              <a:t>01.10.2019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81D181-9A46-41E2-856A-80515CE93053}" type="slidenum">
              <a:rPr lang="ru-RU" smtClean="0"/>
              <a:t>‹#›</a:t>
            </a:fld>
            <a:endParaRPr lang="ru-RU"/>
          </a:p>
        </p:txBody>
      </p:sp>
    </p:spTree>
    <p:extLst>
      <p:ext uri="{BB962C8B-B14F-4D97-AF65-F5344CB8AC3E}">
        <p14:creationId xmlns:p14="http://schemas.microsoft.com/office/powerpoint/2010/main" val="2884286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
        <p:nvSpPr>
          <p:cNvPr id="5" name="TextBox 4"/>
          <p:cNvSpPr txBox="1"/>
          <p:nvPr/>
        </p:nvSpPr>
        <p:spPr>
          <a:xfrm>
            <a:off x="3742572" y="2767279"/>
            <a:ext cx="5149080" cy="1323439"/>
          </a:xfrm>
          <a:prstGeom prst="rect">
            <a:avLst/>
          </a:prstGeom>
          <a:noFill/>
        </p:spPr>
        <p:txBody>
          <a:bodyPr wrap="square" rtlCol="0">
            <a:spAutoFit/>
          </a:bodyPr>
          <a:lstStyle/>
          <a:p>
            <a:pPr algn="ctr"/>
            <a:r>
              <a:rPr lang="ru-RU" sz="8000" dirty="0" smtClean="0">
                <a:solidFill>
                  <a:schemeClr val="bg1"/>
                </a:solidFill>
                <a:latin typeface="VeryBerry Pro" pitchFamily="50" charset="-52"/>
              </a:rPr>
              <a:t>Клод Моне</a:t>
            </a:r>
            <a:endParaRPr lang="ru-RU" sz="8000" dirty="0">
              <a:solidFill>
                <a:schemeClr val="bg1"/>
              </a:solidFill>
              <a:latin typeface="VeryBerry Pro" pitchFamily="50" charset="-52"/>
            </a:endParaRPr>
          </a:p>
        </p:txBody>
      </p:sp>
    </p:spTree>
    <p:extLst>
      <p:ext uri="{BB962C8B-B14F-4D97-AF65-F5344CB8AC3E}">
        <p14:creationId xmlns:p14="http://schemas.microsoft.com/office/powerpoint/2010/main" val="674292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8778" y="5589240"/>
            <a:ext cx="9153097" cy="954107"/>
          </a:xfrm>
          <a:prstGeom prst="rect">
            <a:avLst/>
          </a:prstGeom>
          <a:noFill/>
        </p:spPr>
        <p:txBody>
          <a:bodyPr wrap="square" rtlCol="0">
            <a:spAutoFit/>
          </a:bodyPr>
          <a:lstStyle/>
          <a:p>
            <a:pPr algn="ctr"/>
            <a:r>
              <a:rPr lang="ru-RU" sz="1400" dirty="0">
                <a:solidFill>
                  <a:schemeClr val="bg1"/>
                </a:solidFill>
                <a:latin typeface="Times New Roman" panose="02020603050405020304" pitchFamily="18" charset="0"/>
                <a:cs typeface="Times New Roman" panose="02020603050405020304" pitchFamily="18" charset="0"/>
              </a:rPr>
              <a:t>Первой значительной работой стала для Клода Моне «Завтрак на траве» (1865-1866</a:t>
            </a:r>
            <a:r>
              <a:rPr lang="ru-RU" sz="1400" dirty="0" smtClean="0">
                <a:solidFill>
                  <a:schemeClr val="bg1"/>
                </a:solidFill>
                <a:latin typeface="Times New Roman" panose="02020603050405020304" pitchFamily="18" charset="0"/>
                <a:cs typeface="Times New Roman" panose="02020603050405020304" pitchFamily="18" charset="0"/>
              </a:rPr>
              <a:t>). </a:t>
            </a:r>
            <a:r>
              <a:rPr lang="ru-RU" sz="1400" dirty="0">
                <a:solidFill>
                  <a:schemeClr val="bg1"/>
                </a:solidFill>
                <a:latin typeface="Times New Roman" panose="02020603050405020304" pitchFamily="18" charset="0"/>
                <a:cs typeface="Times New Roman" panose="02020603050405020304" pitchFamily="18" charset="0"/>
              </a:rPr>
              <a:t>Сама работа до нас не дошла: художник расплатился ей в счет долга за проживание в деревне </a:t>
            </a:r>
            <a:r>
              <a:rPr lang="ru-RU" sz="1400" dirty="0" err="1">
                <a:solidFill>
                  <a:schemeClr val="bg1"/>
                </a:solidFill>
                <a:latin typeface="Times New Roman" panose="02020603050405020304" pitchFamily="18" charset="0"/>
                <a:cs typeface="Times New Roman" panose="02020603050405020304" pitchFamily="18" charset="0"/>
              </a:rPr>
              <a:t>Шайи</a:t>
            </a:r>
            <a:r>
              <a:rPr lang="ru-RU" sz="1400" dirty="0">
                <a:solidFill>
                  <a:schemeClr val="bg1"/>
                </a:solidFill>
                <a:latin typeface="Times New Roman" panose="02020603050405020304" pitchFamily="18" charset="0"/>
                <a:cs typeface="Times New Roman" panose="02020603050405020304" pitchFamily="18" charset="0"/>
              </a:rPr>
              <a:t>, в окрестностях которой он работал. Сюжет картины прост: на опушке зеленого леса расположились несколько мужчин и нарядно одетых женщин. Ощущение движения воздуха усиливается фактурой полотна: она уже не гладкая, а состоит из отдельных пятен-мазков</a:t>
            </a:r>
            <a:r>
              <a:rPr lang="ru-RU" sz="1400" dirty="0" smtClean="0">
                <a:solidFill>
                  <a:schemeClr val="bg1"/>
                </a:solidFill>
                <a:latin typeface="Times New Roman" panose="02020603050405020304" pitchFamily="18" charset="0"/>
                <a:cs typeface="Times New Roman" panose="02020603050405020304" pitchFamily="18" charset="0"/>
              </a:rPr>
              <a:t>.</a:t>
            </a:r>
            <a:endParaRPr lang="ru-RU" sz="1400" dirty="0">
              <a:solidFill>
                <a:schemeClr val="bg1"/>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936" y="1013164"/>
            <a:ext cx="5724128" cy="405459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920973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9097" y="5661248"/>
            <a:ext cx="9153097" cy="954107"/>
          </a:xfrm>
          <a:prstGeom prst="rect">
            <a:avLst/>
          </a:prstGeom>
          <a:noFill/>
        </p:spPr>
        <p:txBody>
          <a:bodyPr wrap="square" rtlCol="0">
            <a:spAutoFit/>
          </a:bodyPr>
          <a:lstStyle/>
          <a:p>
            <a:pPr algn="ctr"/>
            <a:r>
              <a:rPr lang="ru-RU" sz="1400" dirty="0" smtClean="0">
                <a:solidFill>
                  <a:schemeClr val="bg1"/>
                </a:solidFill>
                <a:latin typeface="Times New Roman" panose="02020603050405020304" pitchFamily="18" charset="0"/>
                <a:cs typeface="Times New Roman" panose="02020603050405020304" pitchFamily="18" charset="0"/>
              </a:rPr>
              <a:t>Закончив «Завтрак на траве», Клод совершенствует открытый им метод в разнообразных этюдах, которые он творит в «Лягушатнике» — излюбленном месте отдыха парижан того периода. В годы франко-прусской войны (1870-1871) Моне проживает в Лондоне, где познакомился с </a:t>
            </a:r>
            <a:r>
              <a:rPr lang="ru-RU" sz="1400" dirty="0" err="1" smtClean="0">
                <a:solidFill>
                  <a:schemeClr val="bg1"/>
                </a:solidFill>
                <a:latin typeface="Times New Roman" panose="02020603050405020304" pitchFamily="18" charset="0"/>
                <a:cs typeface="Times New Roman" panose="02020603050405020304" pitchFamily="18" charset="0"/>
              </a:rPr>
              <a:t>Дюран-Рюэлем</a:t>
            </a:r>
            <a:r>
              <a:rPr lang="ru-RU" sz="1400" dirty="0" smtClean="0">
                <a:solidFill>
                  <a:schemeClr val="bg1"/>
                </a:solidFill>
                <a:latin typeface="Times New Roman" panose="02020603050405020304" pitchFamily="18" charset="0"/>
                <a:cs typeface="Times New Roman" panose="02020603050405020304" pitchFamily="18" charset="0"/>
              </a:rPr>
              <a:t>. В Англии он знакомится с произведениями Джона Констебла и Уильяма </a:t>
            </a:r>
            <a:r>
              <a:rPr lang="ru-RU" sz="1400" dirty="0" err="1" smtClean="0">
                <a:solidFill>
                  <a:schemeClr val="bg1"/>
                </a:solidFill>
                <a:latin typeface="Times New Roman" panose="02020603050405020304" pitchFamily="18" charset="0"/>
                <a:cs typeface="Times New Roman" panose="02020603050405020304" pitchFamily="18" charset="0"/>
              </a:rPr>
              <a:t>Тёрнера</a:t>
            </a:r>
            <a:r>
              <a:rPr lang="ru-RU" sz="1400" dirty="0" smtClean="0">
                <a:solidFill>
                  <a:schemeClr val="bg1"/>
                </a:solidFill>
                <a:latin typeface="Times New Roman" panose="02020603050405020304" pitchFamily="18" charset="0"/>
                <a:cs typeface="Times New Roman" panose="02020603050405020304" pitchFamily="18" charset="0"/>
              </a:rPr>
              <a:t>.</a:t>
            </a: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9061" y="1013164"/>
            <a:ext cx="5365877" cy="405459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126166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4249" y="4653136"/>
            <a:ext cx="9153097" cy="2031325"/>
          </a:xfrm>
          <a:prstGeom prst="rect">
            <a:avLst/>
          </a:prstGeom>
          <a:noFill/>
        </p:spPr>
        <p:txBody>
          <a:bodyPr wrap="square" rtlCol="0">
            <a:spAutoFit/>
          </a:bodyPr>
          <a:lstStyle/>
          <a:p>
            <a:pPr algn="ctr"/>
            <a:r>
              <a:rPr lang="ru-RU" sz="1400" dirty="0" smtClean="0">
                <a:solidFill>
                  <a:schemeClr val="bg1"/>
                </a:solidFill>
                <a:latin typeface="Times New Roman" panose="02020603050405020304" pitchFamily="18" charset="0"/>
                <a:cs typeface="Times New Roman" panose="02020603050405020304" pitchFamily="18" charset="0"/>
              </a:rPr>
              <a:t>Возвращение из Англии </a:t>
            </a:r>
            <a:r>
              <a:rPr lang="ru-RU" sz="1400" dirty="0" err="1" smtClean="0">
                <a:solidFill>
                  <a:schemeClr val="bg1"/>
                </a:solidFill>
                <a:latin typeface="Times New Roman" panose="02020603050405020304" pitchFamily="18" charset="0"/>
                <a:cs typeface="Times New Roman" panose="02020603050405020304" pitchFamily="18" charset="0"/>
              </a:rPr>
              <a:t>ознаменовает</a:t>
            </a:r>
            <a:r>
              <a:rPr lang="ru-RU" sz="1400" dirty="0" smtClean="0">
                <a:solidFill>
                  <a:schemeClr val="bg1"/>
                </a:solidFill>
                <a:latin typeface="Times New Roman" panose="02020603050405020304" pitchFamily="18" charset="0"/>
                <a:cs typeface="Times New Roman" panose="02020603050405020304" pitchFamily="18" charset="0"/>
              </a:rPr>
              <a:t> один из самых плодотворных периодов творчества Клода Моне. Он пишет свои лучшие картины — «Поле маков у </a:t>
            </a:r>
            <a:r>
              <a:rPr lang="ru-RU" sz="1400" dirty="0" err="1" smtClean="0">
                <a:solidFill>
                  <a:schemeClr val="bg1"/>
                </a:solidFill>
                <a:latin typeface="Times New Roman" panose="02020603050405020304" pitchFamily="18" charset="0"/>
                <a:cs typeface="Times New Roman" panose="02020603050405020304" pitchFamily="18" charset="0"/>
              </a:rPr>
              <a:t>Аржантея</a:t>
            </a:r>
            <a:r>
              <a:rPr lang="ru-RU" sz="1400" dirty="0" smtClean="0">
                <a:solidFill>
                  <a:schemeClr val="bg1"/>
                </a:solidFill>
                <a:latin typeface="Times New Roman" panose="02020603050405020304" pitchFamily="18" charset="0"/>
                <a:cs typeface="Times New Roman" panose="02020603050405020304" pitchFamily="18" charset="0"/>
              </a:rPr>
              <a:t>», «Бульвар Капуцинок», «Сирень на солнце», «Впечатление», «Восход солнца». В 1874 году эти картины показаны на выставке при «Анонимном обществе живописцев, художников и граверов», организатором и руководителем данного являлся Клод Моне. После этой выставки, кстати, названной по имени картины Моне «Впечатление. Восход солнца», к художникам «пристало» прозвище «импрессионисты» (от франц. </a:t>
            </a:r>
            <a:r>
              <a:rPr lang="ru-RU" sz="1400" dirty="0" err="1" smtClean="0">
                <a:solidFill>
                  <a:schemeClr val="bg1"/>
                </a:solidFill>
                <a:latin typeface="Times New Roman" panose="02020603050405020304" pitchFamily="18" charset="0"/>
                <a:cs typeface="Times New Roman" panose="02020603050405020304" pitchFamily="18" charset="0"/>
              </a:rPr>
              <a:t>impression</a:t>
            </a:r>
            <a:r>
              <a:rPr lang="ru-RU" sz="1400" dirty="0" smtClean="0">
                <a:solidFill>
                  <a:schemeClr val="bg1"/>
                </a:solidFill>
                <a:latin typeface="Times New Roman" panose="02020603050405020304" pitchFamily="18" charset="0"/>
                <a:cs typeface="Times New Roman" panose="02020603050405020304" pitchFamily="18" charset="0"/>
              </a:rPr>
              <a:t> — впечатление). Это были золотые годы расцвета импрессионизма. Моне участвовал во множестве выставок. Однако произведения Клода Моне практически не продаются. Гонимый нуждой, перебиваясь изредка проданными картинами, Клод Моне проживает там, где позволяет кошелек: в </a:t>
            </a:r>
            <a:r>
              <a:rPr lang="ru-RU" sz="1400" dirty="0" err="1" smtClean="0">
                <a:solidFill>
                  <a:schemeClr val="bg1"/>
                </a:solidFill>
                <a:latin typeface="Times New Roman" panose="02020603050405020304" pitchFamily="18" charset="0"/>
                <a:cs typeface="Times New Roman" panose="02020603050405020304" pitchFamily="18" charset="0"/>
              </a:rPr>
              <a:t>Аржантее</a:t>
            </a:r>
            <a:r>
              <a:rPr lang="ru-RU" sz="1400" dirty="0" smtClean="0">
                <a:solidFill>
                  <a:schemeClr val="bg1"/>
                </a:solidFill>
                <a:latin typeface="Times New Roman" panose="02020603050405020304" pitchFamily="18" charset="0"/>
                <a:cs typeface="Times New Roman" panose="02020603050405020304" pitchFamily="18" charset="0"/>
              </a:rPr>
              <a:t>, в </a:t>
            </a:r>
            <a:r>
              <a:rPr lang="ru-RU" sz="1400" dirty="0" err="1" smtClean="0">
                <a:solidFill>
                  <a:schemeClr val="bg1"/>
                </a:solidFill>
                <a:latin typeface="Times New Roman" panose="02020603050405020304" pitchFamily="18" charset="0"/>
                <a:cs typeface="Times New Roman" panose="02020603050405020304" pitchFamily="18" charset="0"/>
              </a:rPr>
              <a:t>Ветее</a:t>
            </a:r>
            <a:r>
              <a:rPr lang="ru-RU" sz="1400" dirty="0" smtClean="0">
                <a:solidFill>
                  <a:schemeClr val="bg1"/>
                </a:solidFill>
                <a:latin typeface="Times New Roman" panose="02020603050405020304" pitchFamily="18" charset="0"/>
                <a:cs typeface="Times New Roman" panose="02020603050405020304" pitchFamily="18" charset="0"/>
              </a:rPr>
              <a:t>, в </a:t>
            </a:r>
            <a:r>
              <a:rPr lang="ru-RU" sz="1400" dirty="0" err="1" smtClean="0">
                <a:solidFill>
                  <a:schemeClr val="bg1"/>
                </a:solidFill>
                <a:latin typeface="Times New Roman" panose="02020603050405020304" pitchFamily="18" charset="0"/>
                <a:cs typeface="Times New Roman" panose="02020603050405020304" pitchFamily="18" charset="0"/>
              </a:rPr>
              <a:t>Пуасси</a:t>
            </a:r>
            <a:r>
              <a:rPr lang="ru-RU" sz="1400" dirty="0" smtClean="0">
                <a:solidFill>
                  <a:schemeClr val="bg1"/>
                </a:solidFill>
                <a:latin typeface="Times New Roman" panose="02020603050405020304" pitchFamily="18" charset="0"/>
                <a:cs typeface="Times New Roman" panose="02020603050405020304" pitchFamily="18" charset="0"/>
              </a:rPr>
              <a:t> и оставшуюся жизнь — в </a:t>
            </a:r>
            <a:r>
              <a:rPr lang="ru-RU" sz="1400" dirty="0" err="1" smtClean="0">
                <a:solidFill>
                  <a:schemeClr val="bg1"/>
                </a:solidFill>
                <a:latin typeface="Times New Roman" panose="02020603050405020304" pitchFamily="18" charset="0"/>
                <a:cs typeface="Times New Roman" panose="02020603050405020304" pitchFamily="18" charset="0"/>
              </a:rPr>
              <a:t>Живерни</a:t>
            </a:r>
            <a:r>
              <a:rPr lang="ru-RU" sz="1400" dirty="0" smtClean="0">
                <a:solidFill>
                  <a:schemeClr val="bg1"/>
                </a:solidFill>
                <a:latin typeface="Times New Roman" panose="02020603050405020304" pitchFamily="18" charset="0"/>
                <a:cs typeface="Times New Roman" panose="02020603050405020304" pitchFamily="18" charset="0"/>
              </a:rPr>
              <a:t>.</a:t>
            </a:r>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6748" y="1015859"/>
            <a:ext cx="4390502" cy="34163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73226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4250" y="5517232"/>
            <a:ext cx="9153097" cy="738664"/>
          </a:xfrm>
          <a:prstGeom prst="rect">
            <a:avLst/>
          </a:prstGeom>
          <a:noFill/>
        </p:spPr>
        <p:txBody>
          <a:bodyPr wrap="square" rtlCol="0">
            <a:spAutoFit/>
          </a:bodyPr>
          <a:lstStyle/>
          <a:p>
            <a:pPr algn="ctr"/>
            <a:r>
              <a:rPr lang="ru-RU" sz="1400" dirty="0" smtClean="0">
                <a:solidFill>
                  <a:schemeClr val="bg1"/>
                </a:solidFill>
                <a:latin typeface="Times New Roman" panose="02020603050405020304" pitchFamily="18" charset="0"/>
                <a:cs typeface="Times New Roman" panose="02020603050405020304" pitchFamily="18" charset="0"/>
              </a:rPr>
              <a:t>Поселившись в </a:t>
            </a:r>
            <a:r>
              <a:rPr lang="ru-RU" sz="1400" dirty="0" err="1" smtClean="0">
                <a:solidFill>
                  <a:schemeClr val="bg1"/>
                </a:solidFill>
                <a:latin typeface="Times New Roman" panose="02020603050405020304" pitchFamily="18" charset="0"/>
                <a:cs typeface="Times New Roman" panose="02020603050405020304" pitchFamily="18" charset="0"/>
              </a:rPr>
              <a:t>Аржантёе</a:t>
            </a:r>
            <a:r>
              <a:rPr lang="ru-RU" sz="1400" dirty="0" smtClean="0">
                <a:solidFill>
                  <a:schemeClr val="bg1"/>
                </a:solidFill>
                <a:latin typeface="Times New Roman" panose="02020603050405020304" pitchFamily="18" charset="0"/>
                <a:cs typeface="Times New Roman" panose="02020603050405020304" pitchFamily="18" charset="0"/>
              </a:rPr>
              <a:t>, Клод Моне со страстным увлечением пишет Сену, окрестности, мосты, парусники. В конечном итоге строит лодку и в ней плывет до Руана и там, жутко пораженный увиденным, изображает в этюдах окрестности города и заходящие в гавань морские суда («</a:t>
            </a:r>
            <a:r>
              <a:rPr lang="ru-RU" sz="1400" dirty="0" err="1" smtClean="0">
                <a:solidFill>
                  <a:schemeClr val="bg1"/>
                </a:solidFill>
                <a:latin typeface="Times New Roman" panose="02020603050405020304" pitchFamily="18" charset="0"/>
                <a:cs typeface="Times New Roman" panose="02020603050405020304" pitchFamily="18" charset="0"/>
              </a:rPr>
              <a:t>Аржантёй</a:t>
            </a:r>
            <a:r>
              <a:rPr lang="ru-RU" sz="1400" dirty="0" smtClean="0">
                <a:solidFill>
                  <a:schemeClr val="bg1"/>
                </a:solidFill>
                <a:latin typeface="Times New Roman" panose="02020603050405020304" pitchFamily="18" charset="0"/>
                <a:cs typeface="Times New Roman" panose="02020603050405020304" pitchFamily="18" charset="0"/>
              </a:rPr>
              <a:t>», «Парусная лодка в </a:t>
            </a:r>
            <a:r>
              <a:rPr lang="ru-RU" sz="1400" dirty="0" err="1" smtClean="0">
                <a:solidFill>
                  <a:schemeClr val="bg1"/>
                </a:solidFill>
                <a:latin typeface="Times New Roman" panose="02020603050405020304" pitchFamily="18" charset="0"/>
                <a:cs typeface="Times New Roman" panose="02020603050405020304" pitchFamily="18" charset="0"/>
              </a:rPr>
              <a:t>Аржантёе</a:t>
            </a:r>
            <a:r>
              <a:rPr lang="ru-RU" sz="1400" dirty="0" smtClean="0">
                <a:solidFill>
                  <a:schemeClr val="bg1"/>
                </a:solidFill>
                <a:latin typeface="Times New Roman" panose="02020603050405020304" pitchFamily="18" charset="0"/>
                <a:cs typeface="Times New Roman" panose="02020603050405020304" pitchFamily="18" charset="0"/>
              </a:rPr>
              <a:t>»).</a:t>
            </a:r>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888" y="1558071"/>
            <a:ext cx="2883759" cy="27003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1171" y="1556792"/>
            <a:ext cx="3478122" cy="27003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385801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550" y="5517232"/>
            <a:ext cx="9153097" cy="738664"/>
          </a:xfrm>
          <a:prstGeom prst="rect">
            <a:avLst/>
          </a:prstGeom>
          <a:noFill/>
        </p:spPr>
        <p:txBody>
          <a:bodyPr wrap="square" rtlCol="0">
            <a:spAutoFit/>
          </a:bodyPr>
          <a:lstStyle/>
          <a:p>
            <a:pPr algn="ctr"/>
            <a:r>
              <a:rPr lang="ru-RU" sz="1400" dirty="0" smtClean="0">
                <a:solidFill>
                  <a:schemeClr val="bg1"/>
                </a:solidFill>
                <a:latin typeface="Times New Roman" panose="02020603050405020304" pitchFamily="18" charset="0"/>
                <a:cs typeface="Times New Roman" panose="02020603050405020304" pitchFamily="18" charset="0"/>
              </a:rPr>
              <a:t>В 1877 году из под кисти Клода Моне появляется серия картин (на них представлен вокзал Сен-Лазар), ознаменовавшую новый этап в творчестве великого художника: переход от всеобщей концепции этюда к аналитическому подходу к изображаемому («Вокзал Сен-Лазар»).</a:t>
            </a:r>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7047" y="1063756"/>
            <a:ext cx="5229902" cy="391669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219249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549" y="4509120"/>
            <a:ext cx="9153097" cy="2031325"/>
          </a:xfrm>
          <a:prstGeom prst="rect">
            <a:avLst/>
          </a:prstGeom>
          <a:noFill/>
        </p:spPr>
        <p:txBody>
          <a:bodyPr wrap="square" rtlCol="0">
            <a:spAutoFit/>
          </a:bodyPr>
          <a:lstStyle/>
          <a:p>
            <a:pPr algn="ctr"/>
            <a:r>
              <a:rPr lang="ru-RU" sz="1400" dirty="0" smtClean="0">
                <a:solidFill>
                  <a:schemeClr val="bg1"/>
                </a:solidFill>
                <a:latin typeface="Times New Roman" panose="02020603050405020304" pitchFamily="18" charset="0"/>
                <a:cs typeface="Times New Roman" panose="02020603050405020304" pitchFamily="18" charset="0"/>
              </a:rPr>
              <a:t>В конце 80-х годов его искусство все более и более привлекает публику и критиков. Признание приносит материальный успех. Вскоре финансовые дела Клода Моне настолько поправилось, что он смог купить дом в </a:t>
            </a:r>
            <a:r>
              <a:rPr lang="ru-RU" sz="1400" dirty="0" err="1" smtClean="0">
                <a:solidFill>
                  <a:schemeClr val="bg1"/>
                </a:solidFill>
                <a:latin typeface="Times New Roman" panose="02020603050405020304" pitchFamily="18" charset="0"/>
                <a:cs typeface="Times New Roman" panose="02020603050405020304" pitchFamily="18" charset="0"/>
              </a:rPr>
              <a:t>Живерни</a:t>
            </a:r>
            <a:r>
              <a:rPr lang="ru-RU" sz="1400" dirty="0" smtClean="0">
                <a:solidFill>
                  <a:schemeClr val="bg1"/>
                </a:solidFill>
                <a:latin typeface="Times New Roman" panose="02020603050405020304" pitchFamily="18" charset="0"/>
                <a:cs typeface="Times New Roman" panose="02020603050405020304" pitchFamily="18" charset="0"/>
              </a:rPr>
              <a:t>, где он прожил до конца своих дней.</a:t>
            </a:r>
          </a:p>
          <a:p>
            <a:pPr algn="ctr"/>
            <a:r>
              <a:rPr lang="ru-RU" sz="1400" dirty="0" smtClean="0">
                <a:solidFill>
                  <a:schemeClr val="bg1"/>
                </a:solidFill>
                <a:latin typeface="Times New Roman" panose="02020603050405020304" pitchFamily="18" charset="0"/>
                <a:cs typeface="Times New Roman" panose="02020603050405020304" pitchFamily="18" charset="0"/>
              </a:rPr>
              <a:t>Клода Моне интересуют серийные композиции: Стога, </a:t>
            </a:r>
            <a:r>
              <a:rPr lang="ru-RU" sz="1400" dirty="0" err="1" smtClean="0">
                <a:solidFill>
                  <a:schemeClr val="bg1"/>
                </a:solidFill>
                <a:latin typeface="Times New Roman" panose="02020603050405020304" pitchFamily="18" charset="0"/>
                <a:cs typeface="Times New Roman" panose="02020603050405020304" pitchFamily="18" charset="0"/>
              </a:rPr>
              <a:t>Руанский</a:t>
            </a:r>
            <a:r>
              <a:rPr lang="ru-RU" sz="1400" dirty="0" smtClean="0">
                <a:solidFill>
                  <a:schemeClr val="bg1"/>
                </a:solidFill>
                <a:latin typeface="Times New Roman" panose="02020603050405020304" pitchFamily="18" charset="0"/>
                <a:cs typeface="Times New Roman" panose="02020603050405020304" pitchFamily="18" charset="0"/>
              </a:rPr>
              <a:t> собор, виды Лондона.</a:t>
            </a:r>
          </a:p>
          <a:p>
            <a:pPr algn="ctr"/>
            <a:r>
              <a:rPr lang="ru-RU" sz="1400" dirty="0" smtClean="0">
                <a:solidFill>
                  <a:schemeClr val="bg1"/>
                </a:solidFill>
                <a:latin typeface="Times New Roman" panose="02020603050405020304" pitchFamily="18" charset="0"/>
                <a:cs typeface="Times New Roman" panose="02020603050405020304" pitchFamily="18" charset="0"/>
              </a:rPr>
              <a:t>В </a:t>
            </a:r>
            <a:r>
              <a:rPr lang="ru-RU" sz="1400" dirty="0" err="1" smtClean="0">
                <a:solidFill>
                  <a:schemeClr val="bg1"/>
                </a:solidFill>
                <a:latin typeface="Times New Roman" panose="02020603050405020304" pitchFamily="18" charset="0"/>
                <a:cs typeface="Times New Roman" panose="02020603050405020304" pitchFamily="18" charset="0"/>
              </a:rPr>
              <a:t>Живерни</a:t>
            </a:r>
            <a:r>
              <a:rPr lang="ru-RU" sz="1400" dirty="0" smtClean="0">
                <a:solidFill>
                  <a:schemeClr val="bg1"/>
                </a:solidFill>
                <a:latin typeface="Times New Roman" panose="02020603050405020304" pitchFamily="18" charset="0"/>
                <a:cs typeface="Times New Roman" panose="02020603050405020304" pitchFamily="18" charset="0"/>
              </a:rPr>
              <a:t> Клод Моне львиную долю времени находится в саду, занимаясь его художественной организацией. Эта фантастическая работа привела к смене обыденного миру, населенного живыми людьми, на таинственный, фантастический мир воды и водных растений («Ирисы в </a:t>
            </a:r>
            <a:r>
              <a:rPr lang="ru-RU" sz="1400" dirty="0" err="1" smtClean="0">
                <a:solidFill>
                  <a:schemeClr val="bg1"/>
                </a:solidFill>
                <a:latin typeface="Times New Roman" panose="02020603050405020304" pitchFamily="18" charset="0"/>
                <a:cs typeface="Times New Roman" panose="02020603050405020304" pitchFamily="18" charset="0"/>
              </a:rPr>
              <a:t>Живерни</a:t>
            </a:r>
            <a:r>
              <a:rPr lang="ru-RU" sz="1400" dirty="0" smtClean="0">
                <a:solidFill>
                  <a:schemeClr val="bg1"/>
                </a:solidFill>
                <a:latin typeface="Times New Roman" panose="02020603050405020304" pitchFamily="18" charset="0"/>
                <a:cs typeface="Times New Roman" panose="02020603050405020304" pitchFamily="18" charset="0"/>
              </a:rPr>
              <a:t>», «Плакучие ивы»). Поэтому неслучайно в самой знаменитой серии его последних панно представлены виды разнообразных прудов с плавающими в них кувшинками («Белые кувшинки»).</a:t>
            </a:r>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244996"/>
            <a:ext cx="2560462" cy="246060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8338" y="1244996"/>
            <a:ext cx="2767323" cy="24492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149" y="1233228"/>
            <a:ext cx="2549864" cy="24492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267693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591536" y="3136612"/>
            <a:ext cx="7960925" cy="584775"/>
          </a:xfrm>
          <a:prstGeom prst="rect">
            <a:avLst/>
          </a:prstGeom>
          <a:solidFill>
            <a:schemeClr val="bg1"/>
          </a:solidFill>
        </p:spPr>
        <p:txBody>
          <a:bodyPr wrap="square" rtlCol="0">
            <a:spAutoFit/>
          </a:bodyPr>
          <a:lstStyle/>
          <a:p>
            <a:pPr algn="ctr"/>
            <a:r>
              <a:rPr lang="ru-RU" sz="32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Спасибо, что посетили нашу выставку!</a:t>
            </a:r>
          </a:p>
        </p:txBody>
      </p:sp>
    </p:spTree>
    <p:extLst>
      <p:ext uri="{BB962C8B-B14F-4D97-AF65-F5344CB8AC3E}">
        <p14:creationId xmlns:p14="http://schemas.microsoft.com/office/powerpoint/2010/main" val="344254625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524</Words>
  <Application>Microsoft Office PowerPoint</Application>
  <PresentationFormat>Экран (4:3)</PresentationFormat>
  <Paragraphs>15</Paragraphs>
  <Slides>8</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Мария</dc:creator>
  <cp:lastModifiedBy>Мария</cp:lastModifiedBy>
  <cp:revision>7</cp:revision>
  <dcterms:created xsi:type="dcterms:W3CDTF">2019-10-01T11:21:00Z</dcterms:created>
  <dcterms:modified xsi:type="dcterms:W3CDTF">2019-10-01T12:50:58Z</dcterms:modified>
</cp:coreProperties>
</file>