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6405-89DD-40B9-906E-69A3E7548113}" type="datetimeFigureOut">
              <a:rPr lang="ru-RU" smtClean="0"/>
              <a:t>15.04.2021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E63F94C-2233-46FA-8CF5-04EAFA50E7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9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6405-89DD-40B9-906E-69A3E7548113}" type="datetimeFigureOut">
              <a:rPr lang="ru-RU" smtClean="0"/>
              <a:t>15.04.2021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E63F94C-2233-46FA-8CF5-04EAFA50E7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50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6405-89DD-40B9-906E-69A3E7548113}" type="datetimeFigureOut">
              <a:rPr lang="ru-RU" smtClean="0"/>
              <a:t>15.04.2021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E63F94C-2233-46FA-8CF5-04EAFA50E7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308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6405-89DD-40B9-906E-69A3E7548113}" type="datetimeFigureOut">
              <a:rPr lang="ru-RU" smtClean="0"/>
              <a:t>15.04.2021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E63F94C-2233-46FA-8CF5-04EAFA50E7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2655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6405-89DD-40B9-906E-69A3E7548113}" type="datetimeFigureOut">
              <a:rPr lang="ru-RU" smtClean="0"/>
              <a:t>15.04.2021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E63F94C-2233-46FA-8CF5-04EAFA50E7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183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6405-89DD-40B9-906E-69A3E7548113}" type="datetimeFigureOut">
              <a:rPr lang="ru-RU" smtClean="0"/>
              <a:t>15.04.2021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F94C-2233-46FA-8CF5-04EAFA50E7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725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6405-89DD-40B9-906E-69A3E7548113}" type="datetimeFigureOut">
              <a:rPr lang="ru-RU" smtClean="0"/>
              <a:t>15.04.2021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F94C-2233-46FA-8CF5-04EAFA50E7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101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6405-89DD-40B9-906E-69A3E7548113}" type="datetimeFigureOut">
              <a:rPr lang="ru-RU" smtClean="0"/>
              <a:t>15.04.2021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F94C-2233-46FA-8CF5-04EAFA50E7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948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4456405-89DD-40B9-906E-69A3E7548113}" type="datetimeFigureOut">
              <a:rPr lang="ru-RU" smtClean="0"/>
              <a:t>15.04.2021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E63F94C-2233-46FA-8CF5-04EAFA50E7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19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6405-89DD-40B9-906E-69A3E7548113}" type="datetimeFigureOut">
              <a:rPr lang="ru-RU" smtClean="0"/>
              <a:t>15.04.2021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F94C-2233-46FA-8CF5-04EAFA50E7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1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6405-89DD-40B9-906E-69A3E7548113}" type="datetimeFigureOut">
              <a:rPr lang="ru-RU" smtClean="0"/>
              <a:t>15.04.2021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E63F94C-2233-46FA-8CF5-04EAFA50E7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92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6405-89DD-40B9-906E-69A3E7548113}" type="datetimeFigureOut">
              <a:rPr lang="ru-RU" smtClean="0"/>
              <a:t>15.04.2021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F94C-2233-46FA-8CF5-04EAFA50E7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79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6405-89DD-40B9-906E-69A3E7548113}" type="datetimeFigureOut">
              <a:rPr lang="ru-RU" smtClean="0"/>
              <a:t>15.04.2021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F94C-2233-46FA-8CF5-04EAFA50E7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18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6405-89DD-40B9-906E-69A3E7548113}" type="datetimeFigureOut">
              <a:rPr lang="ru-RU" smtClean="0"/>
              <a:t>15.04.2021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F94C-2233-46FA-8CF5-04EAFA50E7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6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6405-89DD-40B9-906E-69A3E7548113}" type="datetimeFigureOut">
              <a:rPr lang="ru-RU" smtClean="0"/>
              <a:t>15.04.2021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F94C-2233-46FA-8CF5-04EAFA50E7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30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6405-89DD-40B9-906E-69A3E7548113}" type="datetimeFigureOut">
              <a:rPr lang="ru-RU" smtClean="0"/>
              <a:t>15.04.2021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F94C-2233-46FA-8CF5-04EAFA50E7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89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6405-89DD-40B9-906E-69A3E7548113}" type="datetimeFigureOut">
              <a:rPr lang="ru-RU" smtClean="0"/>
              <a:t>15.04.2021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F94C-2233-46FA-8CF5-04EAFA50E7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69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56405-89DD-40B9-906E-69A3E7548113}" type="datetimeFigureOut">
              <a:rPr lang="ru-RU" smtClean="0"/>
              <a:t>15.04.2021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3F94C-2233-46FA-8CF5-04EAFA50E7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568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Города Брестской области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3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611077"/>
              </p:ext>
            </p:extLst>
          </p:nvPr>
        </p:nvGraphicFramePr>
        <p:xfrm>
          <a:off x="1634069" y="1126062"/>
          <a:ext cx="8839199" cy="473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112"/>
                <a:gridCol w="2237029"/>
                <a:gridCol w="2237029"/>
                <a:gridCol w="2237029"/>
              </a:tblGrid>
              <a:tr h="64170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Название города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Население, чел.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Название города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Население, чел.</a:t>
                      </a:r>
                    </a:p>
                    <a:p>
                      <a:endParaRPr lang="ru-RU" b="1" dirty="0"/>
                    </a:p>
                  </a:txBody>
                  <a:tcPr/>
                </a:tc>
              </a:tr>
              <a:tr h="366688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Брест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343 985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Жабинка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13 299 </a:t>
                      </a:r>
                      <a:endParaRPr lang="ru-RU" dirty="0"/>
                    </a:p>
                  </a:txBody>
                  <a:tcPr/>
                </a:tc>
              </a:tr>
              <a:tr h="366688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Барановичи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179 439 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Столин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13 269 </a:t>
                      </a:r>
                      <a:endParaRPr lang="ru-RU" dirty="0"/>
                    </a:p>
                  </a:txBody>
                  <a:tcPr/>
                </a:tc>
              </a:tr>
              <a:tr h="366688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Пинск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138 202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Микашевичи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12 693</a:t>
                      </a:r>
                      <a:endParaRPr lang="ru-RU" dirty="0"/>
                    </a:p>
                  </a:txBody>
                  <a:tcPr/>
                </a:tc>
              </a:tr>
              <a:tr h="366688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Кобрин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52 964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Белоозерск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12 421</a:t>
                      </a:r>
                      <a:endParaRPr lang="ru-RU" dirty="0"/>
                    </a:p>
                  </a:txBody>
                  <a:tcPr/>
                </a:tc>
              </a:tr>
              <a:tr h="3666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Береза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29 451 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Малорита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11 891</a:t>
                      </a:r>
                      <a:endParaRPr lang="ru-RU" dirty="0"/>
                    </a:p>
                  </a:txBody>
                  <a:tcPr/>
                </a:tc>
              </a:tr>
              <a:tr h="3666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Лунинец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24 712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Ляховичи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10 919</a:t>
                      </a:r>
                      <a:endParaRPr lang="ru-RU" dirty="0"/>
                    </a:p>
                  </a:txBody>
                  <a:tcPr/>
                </a:tc>
              </a:tr>
              <a:tr h="428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Ивацевичи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23 440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Каменец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8 401 </a:t>
                      </a:r>
                      <a:endParaRPr lang="ru-RU" dirty="0"/>
                    </a:p>
                  </a:txBody>
                  <a:tcPr/>
                </a:tc>
              </a:tr>
              <a:tr h="366688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Пружаны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18 515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Давид-Городок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5 892 </a:t>
                      </a:r>
                      <a:endParaRPr lang="ru-RU" dirty="0"/>
                    </a:p>
                  </a:txBody>
                  <a:tcPr/>
                </a:tc>
              </a:tr>
              <a:tr h="366688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Иваново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16 465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Высокое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5 113 </a:t>
                      </a:r>
                      <a:endParaRPr lang="ru-RU" dirty="0"/>
                    </a:p>
                  </a:txBody>
                  <a:tcPr/>
                </a:tc>
              </a:tr>
              <a:tr h="366688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Дрогичин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14 976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Коссово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1 844 </a:t>
                      </a:r>
                      <a:endParaRPr lang="ru-RU" dirty="0"/>
                    </a:p>
                  </a:txBody>
                  <a:tcPr/>
                </a:tc>
              </a:tr>
              <a:tr h="366688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Ганцевичи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13 925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503" y="525594"/>
            <a:ext cx="1428750" cy="1724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0" y="143933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БРЕСТ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10" y="402960"/>
            <a:ext cx="103869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Брест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— </a:t>
            </a:r>
            <a:r>
              <a:rPr lang="ru-RU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город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на юго-западе </a:t>
            </a:r>
            <a:r>
              <a:rPr lang="ru-RU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Беларуси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административный центр </a:t>
            </a:r>
            <a:r>
              <a:rPr lang="ru-RU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Брестской области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Брестского района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Расположен в юго-западной части области, при впадении реки </a:t>
            </a:r>
            <a:r>
              <a:rPr lang="ru-RU" b="0" i="0" u="none" strike="noStrike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Мухавец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в </a:t>
            </a:r>
            <a:r>
              <a:rPr lang="ru-RU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Западный Буг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у </a:t>
            </a:r>
            <a:r>
              <a:rPr lang="ru-RU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государственной границы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с </a:t>
            </a:r>
            <a:r>
              <a:rPr lang="ru-RU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Польшей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Крупный железнодорожный узел, речной порт на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Мухавце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важный узел автодорог.</a:t>
            </a:r>
          </a:p>
          <a:p>
            <a:pPr algn="just"/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Принадлежит к числу древнейших славянских поселений. Впервые упоминается в Новгородской первой (синодальной) летописи под 1017, в Лаврентьевской и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Ипатьевской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летописях под 1019.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Брест является одним из важных культурно-исторических центров </a:t>
            </a:r>
            <a:r>
              <a:rPr lang="ru-RU" dirty="0" smtClean="0">
                <a:solidFill>
                  <a:schemeClr val="bg1"/>
                </a:solidFill>
              </a:rPr>
              <a:t>Беларуси. В </a:t>
            </a:r>
            <a:r>
              <a:rPr lang="ru-RU" dirty="0">
                <a:solidFill>
                  <a:schemeClr val="bg1"/>
                </a:solidFill>
              </a:rPr>
              <a:t>Бресте работают областная филармония, 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Действуют археологический музей «</a:t>
            </a:r>
            <a:r>
              <a:rPr lang="ru-RU" dirty="0" err="1" smtClean="0">
                <a:solidFill>
                  <a:schemeClr val="bg1"/>
                </a:solidFill>
              </a:rPr>
              <a:t>Берестье</a:t>
            </a:r>
            <a:r>
              <a:rPr lang="ru-RU" dirty="0" smtClean="0">
                <a:solidFill>
                  <a:schemeClr val="bg1"/>
                </a:solidFill>
              </a:rPr>
              <a:t>» (есть раскоп площадью 1118 м², 28 деревянных построек), областной краеведческий музей, музей истории города, музей «Спасённые художественные ценности», музей железнодорожной техники под открытым небом (более 50 натурных единиц техники), художественный музей, музей «Евреи Бреста».</a:t>
            </a:r>
            <a:endParaRPr lang="ru-RU" b="0" i="0" dirty="0" smtClean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08" y="4096279"/>
            <a:ext cx="3143250" cy="2362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586" y="4205816"/>
            <a:ext cx="3857625" cy="21431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3530" y="6488668"/>
            <a:ext cx="4416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/>
              <a:t>Брестский академический театр драмы</a:t>
            </a:r>
            <a:endParaRPr lang="ru-RU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98110" y="6458478"/>
            <a:ext cx="4762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effectLst/>
                <a:latin typeface="Arial" panose="020B0604020202020204" pitchFamily="34" charset="0"/>
              </a:rPr>
              <a:t>Музей железнодорожной техники в Бресте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784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595" y="583142"/>
            <a:ext cx="1285875" cy="1543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3600" y="10160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Каменец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733" y="583142"/>
            <a:ext cx="99991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Ка́менец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 — город на западе </a:t>
            </a:r>
            <a:r>
              <a:rPr lang="ru-RU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Беларуси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в </a:t>
            </a:r>
            <a:r>
              <a:rPr lang="ru-RU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Брестской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области на реке </a:t>
            </a:r>
            <a:r>
              <a:rPr lang="ru-RU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Лесная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расположен в 40 км к северу от </a:t>
            </a:r>
            <a:r>
              <a:rPr lang="ru-RU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Бреста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Центр </a:t>
            </a:r>
            <a:r>
              <a:rPr lang="ru-RU" b="0" i="0" u="none" strike="noStrike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Каменецкого</a:t>
            </a:r>
            <a:r>
              <a:rPr lang="ru-RU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района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По данным на 1 января 2021 года население города составило 8349 человек.</a:t>
            </a:r>
          </a:p>
          <a:p>
            <a:pPr algn="just"/>
            <a:r>
              <a:rPr lang="ru-RU" dirty="0" err="1" smtClean="0">
                <a:solidFill>
                  <a:schemeClr val="bg1"/>
                </a:solidFill>
              </a:rPr>
              <a:t>Достпрмичетельности</a:t>
            </a:r>
            <a:r>
              <a:rPr lang="ru-RU" dirty="0" smtClean="0">
                <a:solidFill>
                  <a:schemeClr val="bg1"/>
                </a:solidFill>
              </a:rPr>
              <a:t> : </a:t>
            </a:r>
            <a:r>
              <a:rPr lang="ru-RU" dirty="0" err="1" smtClean="0">
                <a:solidFill>
                  <a:schemeClr val="bg1"/>
                </a:solidFill>
              </a:rPr>
              <a:t>Кменецкая</a:t>
            </a:r>
            <a:r>
              <a:rPr lang="ru-RU" dirty="0" smtClean="0">
                <a:solidFill>
                  <a:schemeClr val="bg1"/>
                </a:solidFill>
              </a:rPr>
              <a:t> башня, Свято-</a:t>
            </a:r>
            <a:r>
              <a:rPr lang="ru-RU" dirty="0" err="1" smtClean="0">
                <a:solidFill>
                  <a:schemeClr val="bg1"/>
                </a:solidFill>
              </a:rPr>
              <a:t>Симеоновская</a:t>
            </a:r>
            <a:r>
              <a:rPr lang="ru-RU" dirty="0" smtClean="0">
                <a:solidFill>
                  <a:schemeClr val="bg1"/>
                </a:solidFill>
              </a:rPr>
              <a:t> церковь, городская застройка 30-х годов XX века, захоронения Второй мировой войны, памятный знак жертвам Холокоста, памятник «</a:t>
            </a:r>
            <a:r>
              <a:rPr lang="ru-RU" dirty="0" err="1" smtClean="0">
                <a:solidFill>
                  <a:schemeClr val="bg1"/>
                </a:solidFill>
              </a:rPr>
              <a:t>градорубу</a:t>
            </a:r>
            <a:r>
              <a:rPr lang="ru-RU" dirty="0" smtClean="0">
                <a:solidFill>
                  <a:schemeClr val="bg1"/>
                </a:solidFill>
              </a:rPr>
              <a:t>» Алексе, памятный знак «700 лет Каменцу»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3" y="2692399"/>
            <a:ext cx="1911350" cy="25484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534" y="3611033"/>
            <a:ext cx="3454400" cy="2590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875" y="2449677"/>
            <a:ext cx="1847850" cy="2476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9192" y="4377266"/>
            <a:ext cx="37147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35</TotalTime>
  <Words>91</Words>
  <Application>Microsoft Office PowerPoint</Application>
  <PresentationFormat>Широкоэкранный</PresentationFormat>
  <Paragraphs>57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Trebuchet MS</vt:lpstr>
      <vt:lpstr>Берлин</vt:lpstr>
      <vt:lpstr>Города Брестской области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Города Бресткой области</dc:title>
  <dc:creator>manager</dc:creator>
  <cp:lastModifiedBy>manager</cp:lastModifiedBy>
  <cp:revision>8</cp:revision>
  <dcterms:created xsi:type="dcterms:W3CDTF">2021-04-15T11:57:11Z</dcterms:created>
  <dcterms:modified xsi:type="dcterms:W3CDTF">2021-04-15T12:32:48Z</dcterms:modified>
</cp:coreProperties>
</file>